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5" r:id="rId8"/>
    <p:sldId id="262" r:id="rId9"/>
    <p:sldId id="263" r:id="rId10"/>
    <p:sldId id="264" r:id="rId11"/>
    <p:sldId id="266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9" d="100"/>
          <a:sy n="119" d="100"/>
        </p:scale>
        <p:origin x="-19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1A24CD3-204F-4468-8EE4-28A6668D006A}" type="datetimeFigureOut">
              <a:rPr lang="en-US" smtClean="0"/>
              <a:t>25.02.15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25.02.15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25.02.15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25.02.15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25.02.15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25.02.15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B1A24CD3-204F-4468-8EE4-28A6668D006A}" type="datetimeFigureOut">
              <a:rPr lang="en-US" smtClean="0"/>
              <a:t>25.02.15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25.02.15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25.02.15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25.02.15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25.02.15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25.02.15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25.02.15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25.02.15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25.02.15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25.02.15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25.02.15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25.02.15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25.02.15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jpeg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dirty="0" err="1" smtClean="0">
                <a:latin typeface="Helvetica"/>
                <a:cs typeface="Helvetica"/>
              </a:rPr>
              <a:t>Daha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400" dirty="0" err="1" smtClean="0">
                <a:latin typeface="Helvetica"/>
                <a:cs typeface="Helvetica"/>
              </a:rPr>
              <a:t>Şeffaf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400" dirty="0" err="1" smtClean="0">
                <a:latin typeface="Helvetica"/>
                <a:cs typeface="Helvetica"/>
              </a:rPr>
              <a:t>Bir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400" dirty="0" err="1" smtClean="0">
                <a:latin typeface="Helvetica"/>
                <a:cs typeface="Helvetica"/>
              </a:rPr>
              <a:t>Siyaset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400" dirty="0" err="1" smtClean="0">
                <a:latin typeface="Helvetica"/>
                <a:cs typeface="Helvetica"/>
              </a:rPr>
              <a:t>İçin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DP2560 X 144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439" y="256125"/>
            <a:ext cx="7526250" cy="423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160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cak infoGraph_KÜMALATİF kopya 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32" y="2474657"/>
            <a:ext cx="7171944" cy="3078480"/>
          </a:xfrm>
          <a:prstGeom prst="rect">
            <a:avLst/>
          </a:prstGeom>
        </p:spPr>
      </p:pic>
      <p:pic>
        <p:nvPicPr>
          <p:cNvPr id="4" name="Picture 3" descr="7c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418" y="77988"/>
            <a:ext cx="2055164" cy="205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664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832020"/>
            <a:ext cx="6508377" cy="1143000"/>
          </a:xfrm>
        </p:spPr>
        <p:txBody>
          <a:bodyPr/>
          <a:lstStyle/>
          <a:p>
            <a:r>
              <a:rPr lang="en-US" dirty="0" err="1" smtClean="0">
                <a:latin typeface="Helvetica"/>
                <a:cs typeface="Helvetica"/>
              </a:rPr>
              <a:t>Kaynaklara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Ulaşmak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latin typeface="Helvetica"/>
                <a:cs typeface="Helvetica"/>
              </a:rPr>
              <a:t>En </a:t>
            </a:r>
            <a:r>
              <a:rPr lang="en-US" dirty="0" err="1" smtClean="0">
                <a:latin typeface="Helvetica"/>
                <a:cs typeface="Helvetica"/>
              </a:rPr>
              <a:t>çok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yararlanılan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kaynaklar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i="1" dirty="0" smtClean="0">
                <a:latin typeface="Helvetica"/>
                <a:cs typeface="Helvetica"/>
              </a:rPr>
              <a:t>TÜİK, OECD, IMF, World Bank, T.B.M.M</a:t>
            </a:r>
            <a:r>
              <a:rPr lang="en-US" i="1" dirty="0" smtClean="0">
                <a:latin typeface="Helvetica"/>
                <a:cs typeface="Helvetica"/>
              </a:rPr>
              <a:t>.</a:t>
            </a:r>
            <a:endParaRPr lang="en-US" i="1" dirty="0" smtClean="0">
              <a:latin typeface="Helvetica"/>
              <a:cs typeface="Helvetica"/>
            </a:endParaRPr>
          </a:p>
          <a:p>
            <a:r>
              <a:rPr lang="en-US" dirty="0" err="1" smtClean="0">
                <a:latin typeface="Helvetica"/>
                <a:cs typeface="Helvetica"/>
              </a:rPr>
              <a:t>Analizler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hazırlanırken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bazı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konularda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veriye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ulaşmak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kolay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olmuyor</a:t>
            </a:r>
            <a:r>
              <a:rPr lang="en-US" dirty="0" smtClean="0">
                <a:latin typeface="Helvetica"/>
                <a:cs typeface="Helvetica"/>
              </a:rPr>
              <a:t>. </a:t>
            </a:r>
            <a:r>
              <a:rPr lang="en-US" dirty="0" err="1" smtClean="0">
                <a:latin typeface="Helvetica"/>
                <a:cs typeface="Helvetica"/>
              </a:rPr>
              <a:t>Bilgi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Edinme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Kanunu’ndan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yararlanmaya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çalışılsa</a:t>
            </a:r>
            <a:r>
              <a:rPr lang="en-US" dirty="0" smtClean="0">
                <a:latin typeface="Helvetica"/>
                <a:cs typeface="Helvetica"/>
              </a:rPr>
              <a:t> bile, </a:t>
            </a:r>
            <a:r>
              <a:rPr lang="en-US" dirty="0" err="1" smtClean="0">
                <a:latin typeface="Helvetica"/>
                <a:cs typeface="Helvetica"/>
              </a:rPr>
              <a:t>geri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dönüşlerde</a:t>
            </a:r>
            <a:r>
              <a:rPr lang="en-US" dirty="0" smtClean="0">
                <a:latin typeface="Helvetica"/>
                <a:cs typeface="Helvetica"/>
              </a:rPr>
              <a:t> problem </a:t>
            </a:r>
            <a:r>
              <a:rPr lang="en-US" dirty="0" err="1" smtClean="0">
                <a:latin typeface="Helvetica"/>
                <a:cs typeface="Helvetica"/>
              </a:rPr>
              <a:t>yaşanıyor</a:t>
            </a:r>
            <a:r>
              <a:rPr lang="en-US" dirty="0" smtClean="0">
                <a:latin typeface="Helvetica"/>
                <a:cs typeface="Helvetica"/>
              </a:rPr>
              <a:t>.</a:t>
            </a:r>
            <a:endParaRPr lang="en-US" dirty="0" smtClean="0">
              <a:latin typeface="Helvetica"/>
              <a:cs typeface="Helvetica"/>
            </a:endParaRPr>
          </a:p>
          <a:p>
            <a:r>
              <a:rPr lang="en-US" dirty="0" err="1" smtClean="0">
                <a:latin typeface="Helvetica"/>
                <a:cs typeface="Helvetica"/>
              </a:rPr>
              <a:t>Kadın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cinayetleri</a:t>
            </a:r>
            <a:r>
              <a:rPr lang="en-US" dirty="0" smtClean="0">
                <a:latin typeface="Helvetica"/>
                <a:cs typeface="Helvetica"/>
              </a:rPr>
              <a:t>, </a:t>
            </a:r>
            <a:r>
              <a:rPr lang="en-US" dirty="0" err="1" smtClean="0">
                <a:latin typeface="Helvetica"/>
                <a:cs typeface="Helvetica"/>
              </a:rPr>
              <a:t>çocuk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ölümleri</a:t>
            </a:r>
            <a:r>
              <a:rPr lang="en-US" dirty="0" smtClean="0">
                <a:latin typeface="Helvetica"/>
                <a:cs typeface="Helvetica"/>
              </a:rPr>
              <a:t>, LGBT </a:t>
            </a:r>
            <a:r>
              <a:rPr lang="en-US" dirty="0" err="1" smtClean="0">
                <a:latin typeface="Helvetica"/>
                <a:cs typeface="Helvetica"/>
              </a:rPr>
              <a:t>hakları</a:t>
            </a:r>
            <a:r>
              <a:rPr lang="en-US" dirty="0" smtClean="0">
                <a:latin typeface="Helvetica"/>
                <a:cs typeface="Helvetica"/>
              </a:rPr>
              <a:t>, </a:t>
            </a:r>
            <a:r>
              <a:rPr lang="en-US" dirty="0" err="1" smtClean="0">
                <a:latin typeface="Helvetica"/>
                <a:cs typeface="Helvetica"/>
              </a:rPr>
              <a:t>işçi</a:t>
            </a:r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ölümleri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gibi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konularda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açık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kaynak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bulmak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kolay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değil</a:t>
            </a:r>
            <a:r>
              <a:rPr lang="en-US" dirty="0" smtClean="0">
                <a:latin typeface="Helvetica"/>
                <a:cs typeface="Helvetica"/>
              </a:rPr>
              <a:t>.</a:t>
            </a:r>
            <a:endParaRPr lang="en-US" dirty="0">
              <a:latin typeface="Helvetica"/>
              <a:cs typeface="Helvetica"/>
            </a:endParaRPr>
          </a:p>
        </p:txBody>
      </p:sp>
      <p:pic>
        <p:nvPicPr>
          <p:cNvPr id="10" name="Picture 9" descr="7c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418" y="77988"/>
            <a:ext cx="2055164" cy="205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211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94244"/>
            <a:ext cx="6508377" cy="1143000"/>
          </a:xfrm>
        </p:spPr>
        <p:txBody>
          <a:bodyPr/>
          <a:lstStyle/>
          <a:p>
            <a:r>
              <a:rPr lang="en-US" dirty="0" err="1" smtClean="0">
                <a:latin typeface="Helvetica"/>
                <a:cs typeface="Helvetica"/>
              </a:rPr>
              <a:t>Doğruluk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Payı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ve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Medya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Helvetica"/>
                <a:cs typeface="Helvetica"/>
              </a:rPr>
              <a:t>Bugüne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kadar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iki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kez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b="1" dirty="0" smtClean="0">
                <a:latin typeface="Helvetica"/>
                <a:cs typeface="Helvetica"/>
              </a:rPr>
              <a:t>CNN </a:t>
            </a:r>
            <a:r>
              <a:rPr lang="en-US" b="1" dirty="0" err="1" smtClean="0">
                <a:latin typeface="Helvetica"/>
                <a:cs typeface="Helvetica"/>
              </a:rPr>
              <a:t>Türk</a:t>
            </a:r>
            <a:r>
              <a:rPr lang="en-US" b="1" dirty="0" smtClean="0">
                <a:latin typeface="Helvetica"/>
                <a:cs typeface="Helvetica"/>
              </a:rPr>
              <a:t> Ana Haber </a:t>
            </a:r>
            <a:r>
              <a:rPr lang="en-US" b="1" dirty="0" err="1" smtClean="0">
                <a:latin typeface="Helvetica"/>
                <a:cs typeface="Helvetica"/>
              </a:rPr>
              <a:t>Bülteni</a:t>
            </a:r>
            <a:r>
              <a:rPr lang="en-US" dirty="0" err="1" smtClean="0">
                <a:latin typeface="Helvetica"/>
                <a:cs typeface="Helvetica"/>
              </a:rPr>
              <a:t>’nde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yer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aldık</a:t>
            </a:r>
            <a:r>
              <a:rPr lang="en-US" dirty="0" smtClean="0">
                <a:latin typeface="Helvetica"/>
                <a:cs typeface="Helvetica"/>
              </a:rPr>
              <a:t>.</a:t>
            </a:r>
          </a:p>
          <a:p>
            <a:r>
              <a:rPr lang="en-US" dirty="0" err="1" smtClean="0">
                <a:latin typeface="Helvetica"/>
                <a:cs typeface="Helvetica"/>
              </a:rPr>
              <a:t>Dünyanın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önde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gelen</a:t>
            </a:r>
            <a:r>
              <a:rPr lang="en-US" dirty="0" smtClean="0">
                <a:latin typeface="Helvetica"/>
                <a:cs typeface="Helvetica"/>
              </a:rPr>
              <a:t> ‘fact-checking’ </a:t>
            </a:r>
            <a:r>
              <a:rPr lang="en-US" dirty="0" err="1" smtClean="0">
                <a:latin typeface="Helvetica"/>
                <a:cs typeface="Helvetica"/>
              </a:rPr>
              <a:t>kuruluşları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ile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birlikte</a:t>
            </a:r>
            <a:r>
              <a:rPr lang="en-US" dirty="0" smtClean="0">
                <a:latin typeface="Helvetica"/>
                <a:cs typeface="Helvetica"/>
              </a:rPr>
              <a:t> G20 </a:t>
            </a:r>
            <a:r>
              <a:rPr lang="en-US" dirty="0" err="1" smtClean="0">
                <a:latin typeface="Helvetica"/>
                <a:cs typeface="Helvetica"/>
              </a:rPr>
              <a:t>zirvesini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takip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ettik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ve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hazırladığımız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analiz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b="1" dirty="0" smtClean="0">
                <a:latin typeface="Helvetica"/>
                <a:cs typeface="Helvetica"/>
              </a:rPr>
              <a:t>Washington Post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bünyesinde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yer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buldu</a:t>
            </a:r>
            <a:r>
              <a:rPr lang="en-US" dirty="0" smtClean="0">
                <a:latin typeface="Helvetica"/>
                <a:cs typeface="Helvetica"/>
              </a:rPr>
              <a:t>.</a:t>
            </a:r>
          </a:p>
          <a:p>
            <a:r>
              <a:rPr lang="en-US" dirty="0" err="1" smtClean="0">
                <a:latin typeface="Helvetica"/>
                <a:cs typeface="Helvetica"/>
              </a:rPr>
              <a:t>Hazırladığımız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>
                <a:latin typeface="Helvetica"/>
                <a:cs typeface="Helvetica"/>
              </a:rPr>
              <a:t>analiz</a:t>
            </a:r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err="1">
                <a:latin typeface="Helvetica"/>
                <a:cs typeface="Helvetica"/>
              </a:rPr>
              <a:t>ve</a:t>
            </a:r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err="1">
                <a:latin typeface="Helvetica"/>
                <a:cs typeface="Helvetica"/>
              </a:rPr>
              <a:t>raporlar</a:t>
            </a:r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err="1">
                <a:latin typeface="Helvetica"/>
                <a:cs typeface="Helvetica"/>
              </a:rPr>
              <a:t>özellikle</a:t>
            </a:r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err="1">
                <a:latin typeface="Helvetica"/>
                <a:cs typeface="Helvetica"/>
              </a:rPr>
              <a:t>bazı</a:t>
            </a:r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err="1">
                <a:latin typeface="Helvetica"/>
                <a:cs typeface="Helvetica"/>
              </a:rPr>
              <a:t>yerel</a:t>
            </a:r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err="1">
                <a:latin typeface="Helvetica"/>
                <a:cs typeface="Helvetica"/>
              </a:rPr>
              <a:t>medya</a:t>
            </a:r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err="1">
                <a:latin typeface="Helvetica"/>
                <a:cs typeface="Helvetica"/>
              </a:rPr>
              <a:t>kanallarında</a:t>
            </a:r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err="1">
                <a:latin typeface="Helvetica"/>
                <a:cs typeface="Helvetica"/>
              </a:rPr>
              <a:t>sıkça</a:t>
            </a:r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err="1">
                <a:latin typeface="Helvetica"/>
                <a:cs typeface="Helvetica"/>
              </a:rPr>
              <a:t>paylaşılıyor</a:t>
            </a:r>
            <a:r>
              <a:rPr lang="en-US" dirty="0">
                <a:latin typeface="Helvetica"/>
                <a:cs typeface="Helvetica"/>
              </a:rPr>
              <a:t>.</a:t>
            </a:r>
          </a:p>
          <a:p>
            <a:r>
              <a:rPr lang="en-US" dirty="0" err="1">
                <a:latin typeface="Helvetica"/>
                <a:cs typeface="Helvetica"/>
              </a:rPr>
              <a:t>Medyada</a:t>
            </a:r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err="1">
                <a:latin typeface="Helvetica"/>
                <a:cs typeface="Helvetica"/>
              </a:rPr>
              <a:t>yer</a:t>
            </a:r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err="1">
                <a:latin typeface="Helvetica"/>
                <a:cs typeface="Helvetica"/>
              </a:rPr>
              <a:t>alsak</a:t>
            </a:r>
            <a:r>
              <a:rPr lang="en-US" dirty="0">
                <a:latin typeface="Helvetica"/>
                <a:cs typeface="Helvetica"/>
              </a:rPr>
              <a:t> bile, </a:t>
            </a:r>
            <a:r>
              <a:rPr lang="en-US" dirty="0" err="1">
                <a:latin typeface="Helvetica"/>
                <a:cs typeface="Helvetica"/>
              </a:rPr>
              <a:t>daha</a:t>
            </a:r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err="1">
                <a:latin typeface="Helvetica"/>
                <a:cs typeface="Helvetica"/>
              </a:rPr>
              <a:t>görünür</a:t>
            </a:r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err="1">
                <a:latin typeface="Helvetica"/>
                <a:cs typeface="Helvetica"/>
              </a:rPr>
              <a:t>olmamız</a:t>
            </a:r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err="1">
                <a:latin typeface="Helvetica"/>
                <a:cs typeface="Helvetica"/>
              </a:rPr>
              <a:t>gerektiğine</a:t>
            </a:r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err="1">
                <a:latin typeface="Helvetica"/>
                <a:cs typeface="Helvetica"/>
              </a:rPr>
              <a:t>inanıyoruz</a:t>
            </a:r>
            <a:r>
              <a:rPr lang="en-US" dirty="0">
                <a:latin typeface="Helvetica"/>
                <a:cs typeface="Helvetica"/>
              </a:rPr>
              <a:t>.</a:t>
            </a:r>
          </a:p>
          <a:p>
            <a:endParaRPr lang="en-US" dirty="0" smtClean="0">
              <a:latin typeface="Helvetica"/>
              <a:cs typeface="Helvetica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7c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418" y="77988"/>
            <a:ext cx="2055164" cy="205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778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2015 </a:t>
            </a:r>
            <a:r>
              <a:rPr lang="en-US" dirty="0" err="1" smtClean="0">
                <a:latin typeface="Helvetica"/>
                <a:cs typeface="Helvetica"/>
              </a:rPr>
              <a:t>Seçimleri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401894"/>
            <a:ext cx="6508377" cy="39163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err="1" smtClean="0">
                <a:latin typeface="Helvetica"/>
                <a:cs typeface="Helvetica"/>
              </a:rPr>
              <a:t>Haziran</a:t>
            </a:r>
            <a:r>
              <a:rPr lang="en-US" dirty="0" smtClean="0">
                <a:latin typeface="Helvetica"/>
                <a:cs typeface="Helvetica"/>
              </a:rPr>
              <a:t> 2015 </a:t>
            </a:r>
            <a:r>
              <a:rPr lang="en-US" dirty="0" err="1" smtClean="0">
                <a:latin typeface="Helvetica"/>
                <a:cs typeface="Helvetica"/>
              </a:rPr>
              <a:t>seçimleri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için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yoğun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bir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çalışma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takvimimiz</a:t>
            </a:r>
            <a:r>
              <a:rPr lang="en-US" dirty="0" smtClean="0">
                <a:latin typeface="Helvetica"/>
                <a:cs typeface="Helvetica"/>
              </a:rPr>
              <a:t> var.</a:t>
            </a:r>
            <a:br>
              <a:rPr lang="en-US" dirty="0" smtClean="0">
                <a:latin typeface="Helvetica"/>
                <a:cs typeface="Helvetica"/>
              </a:rPr>
            </a:br>
            <a:endParaRPr lang="en-US" dirty="0" smtClean="0">
              <a:latin typeface="Helvetica"/>
              <a:cs typeface="Helvetica"/>
            </a:endParaRPr>
          </a:p>
          <a:p>
            <a:r>
              <a:rPr lang="en-US" dirty="0" err="1" smtClean="0">
                <a:latin typeface="Helvetica"/>
                <a:cs typeface="Helvetica"/>
              </a:rPr>
              <a:t>Günlük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analizlerimiz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artarak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devam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edecek</a:t>
            </a:r>
            <a:r>
              <a:rPr lang="en-US" dirty="0" smtClean="0">
                <a:latin typeface="Helvetica"/>
                <a:cs typeface="Helvetica"/>
              </a:rPr>
              <a:t>.</a:t>
            </a:r>
            <a:br>
              <a:rPr lang="en-US" dirty="0" smtClean="0">
                <a:latin typeface="Helvetica"/>
                <a:cs typeface="Helvetica"/>
              </a:rPr>
            </a:br>
            <a:endParaRPr lang="en-US" dirty="0" smtClean="0">
              <a:latin typeface="Helvetica"/>
              <a:cs typeface="Helvetica"/>
            </a:endParaRPr>
          </a:p>
          <a:p>
            <a:r>
              <a:rPr lang="en-US" dirty="0" err="1" smtClean="0">
                <a:latin typeface="Helvetica"/>
                <a:cs typeface="Helvetica"/>
              </a:rPr>
              <a:t>Miting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takipleri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ve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lider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karşılaştırmaları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yeni</a:t>
            </a:r>
            <a:r>
              <a:rPr lang="en-US" dirty="0" smtClean="0">
                <a:latin typeface="Helvetica"/>
                <a:cs typeface="Helvetica"/>
              </a:rPr>
              <a:t> internet </a:t>
            </a:r>
            <a:r>
              <a:rPr lang="en-US" dirty="0" err="1" smtClean="0">
                <a:latin typeface="Helvetica"/>
                <a:cs typeface="Helvetica"/>
              </a:rPr>
              <a:t>sitemizde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yer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alacak</a:t>
            </a:r>
            <a:r>
              <a:rPr lang="en-US" dirty="0" smtClean="0">
                <a:latin typeface="Helvetica"/>
                <a:cs typeface="Helvetica"/>
              </a:rPr>
              <a:t>.</a:t>
            </a:r>
            <a:endParaRPr lang="en-US" dirty="0">
              <a:latin typeface="Helvetica"/>
              <a:cs typeface="Helvetica"/>
            </a:endParaRPr>
          </a:p>
        </p:txBody>
      </p:sp>
      <p:pic>
        <p:nvPicPr>
          <p:cNvPr id="4" name="Picture 3" descr="7c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418" y="77988"/>
            <a:ext cx="2055164" cy="205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357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349" y="1804270"/>
            <a:ext cx="6508377" cy="3916363"/>
          </a:xfrm>
        </p:spPr>
        <p:txBody>
          <a:bodyPr>
            <a:normAutofit/>
          </a:bodyPr>
          <a:lstStyle/>
          <a:p>
            <a:endParaRPr lang="en-US" sz="4000" dirty="0" smtClean="0">
              <a:latin typeface="Helvetica"/>
              <a:cs typeface="Helvetica"/>
            </a:endParaRPr>
          </a:p>
          <a:p>
            <a:pPr marL="0" indent="0" algn="ctr">
              <a:buNone/>
            </a:pPr>
            <a:r>
              <a:rPr lang="en-US" sz="4000" dirty="0" smtClean="0">
                <a:latin typeface="Helvetica"/>
                <a:cs typeface="Helvetica"/>
              </a:rPr>
              <a:t> </a:t>
            </a:r>
            <a:br>
              <a:rPr lang="en-US" sz="4000" dirty="0" smtClean="0">
                <a:latin typeface="Helvetica"/>
                <a:cs typeface="Helvetica"/>
              </a:rPr>
            </a:br>
            <a:r>
              <a:rPr lang="en-US" sz="4000" dirty="0" err="1" smtClean="0">
                <a:latin typeface="Helvetica"/>
                <a:cs typeface="Helvetica"/>
              </a:rPr>
              <a:t>Hepinize</a:t>
            </a:r>
            <a:r>
              <a:rPr lang="en-US" sz="4000" dirty="0" smtClean="0">
                <a:latin typeface="Helvetica"/>
                <a:cs typeface="Helvetica"/>
              </a:rPr>
              <a:t> </a:t>
            </a:r>
            <a:r>
              <a:rPr lang="en-US" sz="4000" dirty="0" err="1" smtClean="0">
                <a:latin typeface="Helvetica"/>
                <a:cs typeface="Helvetica"/>
              </a:rPr>
              <a:t>Teşekkürler</a:t>
            </a:r>
            <a:r>
              <a:rPr lang="en-US" sz="4000" dirty="0" smtClean="0">
                <a:latin typeface="Helvetica"/>
                <a:cs typeface="Helvetica"/>
              </a:rPr>
              <a:t>!</a:t>
            </a:r>
            <a:endParaRPr lang="en-US" sz="4000" dirty="0">
              <a:latin typeface="Helvetica"/>
              <a:cs typeface="Helvetica"/>
            </a:endParaRPr>
          </a:p>
        </p:txBody>
      </p:sp>
      <p:pic>
        <p:nvPicPr>
          <p:cNvPr id="4" name="Picture 3" descr="7c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418" y="77988"/>
            <a:ext cx="2055164" cy="205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342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Helvetica"/>
                <a:cs typeface="Helvetica"/>
              </a:rPr>
              <a:t>Doğruluk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Payı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Helvetica"/>
              <a:cs typeface="Helvetica"/>
            </a:endParaRPr>
          </a:p>
          <a:p>
            <a:r>
              <a:rPr lang="en-US" dirty="0" smtClean="0">
                <a:latin typeface="Helvetica"/>
                <a:cs typeface="Helvetica"/>
              </a:rPr>
              <a:t>20 </a:t>
            </a:r>
            <a:r>
              <a:rPr lang="en-US" dirty="0" err="1" smtClean="0">
                <a:latin typeface="Helvetica"/>
                <a:cs typeface="Helvetica"/>
              </a:rPr>
              <a:t>Haziran</a:t>
            </a:r>
            <a:r>
              <a:rPr lang="en-US" dirty="0" smtClean="0">
                <a:latin typeface="Helvetica"/>
                <a:cs typeface="Helvetica"/>
              </a:rPr>
              <a:t> 2014 </a:t>
            </a:r>
            <a:r>
              <a:rPr lang="en-US" dirty="0" err="1" smtClean="0">
                <a:latin typeface="Helvetica"/>
                <a:cs typeface="Helvetica"/>
              </a:rPr>
              <a:t>tarihinde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yayın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hayatına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başladı</a:t>
            </a:r>
            <a:r>
              <a:rPr lang="en-US" dirty="0" smtClean="0">
                <a:latin typeface="Helvetica"/>
                <a:cs typeface="Helvetica"/>
              </a:rPr>
              <a:t>.</a:t>
            </a:r>
          </a:p>
          <a:p>
            <a:r>
              <a:rPr lang="en-US" i="1" dirty="0" smtClean="0">
                <a:latin typeface="Helvetica"/>
                <a:cs typeface="Helvetica"/>
              </a:rPr>
              <a:t>‘fact-checking’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kavramının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Türkiye’deki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temsilcisi</a:t>
            </a:r>
            <a:r>
              <a:rPr lang="en-US" dirty="0" smtClean="0">
                <a:latin typeface="Helvetica"/>
                <a:cs typeface="Helvetica"/>
              </a:rPr>
              <a:t>.</a:t>
            </a:r>
          </a:p>
          <a:p>
            <a:r>
              <a:rPr lang="en-US" dirty="0" err="1" smtClean="0">
                <a:latin typeface="Helvetica"/>
                <a:cs typeface="Helvetica"/>
              </a:rPr>
              <a:t>Siyasi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ortamımızı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şekillendiren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demeçleri</a:t>
            </a:r>
            <a:r>
              <a:rPr lang="en-US" dirty="0" smtClean="0">
                <a:latin typeface="Helvetica"/>
                <a:cs typeface="Helvetica"/>
              </a:rPr>
              <a:t>, </a:t>
            </a:r>
            <a:r>
              <a:rPr lang="en-US" dirty="0" err="1" smtClean="0">
                <a:latin typeface="Helvetica"/>
                <a:cs typeface="Helvetica"/>
              </a:rPr>
              <a:t>açık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kaynaklardan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analiz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ederek</a:t>
            </a:r>
            <a:r>
              <a:rPr lang="en-US" dirty="0" smtClean="0">
                <a:latin typeface="Helvetica"/>
                <a:cs typeface="Helvetica"/>
              </a:rPr>
              <a:t>, </a:t>
            </a:r>
            <a:r>
              <a:rPr lang="en-US" dirty="0" err="1" smtClean="0">
                <a:latin typeface="Helvetica"/>
                <a:cs typeface="Helvetica"/>
              </a:rPr>
              <a:t>bu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demeçlerin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doğruluk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paylarının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olup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olmadığını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kamuoyuna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yayınlıyor</a:t>
            </a:r>
            <a:r>
              <a:rPr lang="en-US" dirty="0" smtClean="0">
                <a:latin typeface="Helvetica"/>
                <a:cs typeface="Helvetica"/>
              </a:rPr>
              <a:t>.</a:t>
            </a:r>
          </a:p>
          <a:p>
            <a:r>
              <a:rPr lang="en-US" dirty="0" err="1" smtClean="0">
                <a:latin typeface="Helvetica"/>
                <a:cs typeface="Helvetica"/>
              </a:rPr>
              <a:t>Amaç</a:t>
            </a:r>
            <a:r>
              <a:rPr lang="en-US" dirty="0" smtClean="0">
                <a:latin typeface="Helvetica"/>
                <a:cs typeface="Helvetica"/>
              </a:rPr>
              <a:t>; </a:t>
            </a:r>
            <a:r>
              <a:rPr lang="en-US" dirty="0" err="1" smtClean="0">
                <a:latin typeface="Helvetica"/>
                <a:cs typeface="Helvetica"/>
              </a:rPr>
              <a:t>daha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demokratik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ve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daha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şeffaf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bir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siyasi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ortam</a:t>
            </a:r>
            <a:r>
              <a:rPr lang="en-US" dirty="0" smtClean="0">
                <a:latin typeface="Helvetica"/>
                <a:cs typeface="Helvetica"/>
              </a:rPr>
              <a:t>.</a:t>
            </a:r>
            <a:endParaRPr lang="en-US" dirty="0">
              <a:latin typeface="Helvetica"/>
              <a:cs typeface="Helvetica"/>
            </a:endParaRPr>
          </a:p>
        </p:txBody>
      </p:sp>
      <p:pic>
        <p:nvPicPr>
          <p:cNvPr id="5" name="Picture 4" descr="7c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418" y="77988"/>
            <a:ext cx="2055164" cy="205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079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>
                <a:latin typeface="Helvetica"/>
                <a:cs typeface="Helvetica"/>
              </a:rPr>
              <a:t>Doğruluk</a:t>
            </a:r>
            <a:r>
              <a:rPr lang="en-US" sz="2800" dirty="0" smtClean="0">
                <a:latin typeface="Helvetica"/>
                <a:cs typeface="Helvetica"/>
              </a:rPr>
              <a:t> </a:t>
            </a:r>
            <a:r>
              <a:rPr lang="en-US" sz="2800" dirty="0" err="1" smtClean="0">
                <a:latin typeface="Helvetica"/>
                <a:cs typeface="Helvetica"/>
              </a:rPr>
              <a:t>Payı</a:t>
            </a:r>
            <a:r>
              <a:rPr lang="en-US" sz="2800" dirty="0">
                <a:latin typeface="Helvetica"/>
                <a:cs typeface="Helvetica"/>
              </a:rPr>
              <a:t> </a:t>
            </a:r>
            <a:r>
              <a:rPr lang="en-US" sz="2800" dirty="0" err="1" smtClean="0">
                <a:latin typeface="Helvetica"/>
                <a:cs typeface="Helvetica"/>
              </a:rPr>
              <a:t>Kiminle</a:t>
            </a:r>
            <a:r>
              <a:rPr lang="en-US" sz="2800" dirty="0" smtClean="0">
                <a:latin typeface="Helvetica"/>
                <a:cs typeface="Helvetica"/>
              </a:rPr>
              <a:t> </a:t>
            </a:r>
            <a:r>
              <a:rPr lang="en-US" sz="2800" dirty="0" err="1" smtClean="0">
                <a:latin typeface="Helvetica"/>
                <a:cs typeface="Helvetica"/>
              </a:rPr>
              <a:t>İlişkili</a:t>
            </a:r>
            <a:r>
              <a:rPr lang="en-US" sz="2800" dirty="0">
                <a:latin typeface="Helvetica"/>
                <a:cs typeface="Helvetica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b="1" dirty="0" err="1" smtClean="0">
                <a:latin typeface="Helvetica"/>
                <a:cs typeface="Helvetica"/>
              </a:rPr>
              <a:t>Ortak</a:t>
            </a:r>
            <a:r>
              <a:rPr lang="en-US" b="1" dirty="0" smtClean="0">
                <a:latin typeface="Helvetica"/>
                <a:cs typeface="Helvetica"/>
              </a:rPr>
              <a:t> </a:t>
            </a:r>
            <a:r>
              <a:rPr lang="en-US" b="1" dirty="0" err="1" smtClean="0">
                <a:latin typeface="Helvetica"/>
                <a:cs typeface="Helvetica"/>
              </a:rPr>
              <a:t>Gelecek</a:t>
            </a:r>
            <a:r>
              <a:rPr lang="en-US" b="1" dirty="0" smtClean="0">
                <a:latin typeface="Helvetica"/>
                <a:cs typeface="Helvetica"/>
              </a:rPr>
              <a:t> </a:t>
            </a:r>
            <a:r>
              <a:rPr lang="en-US" b="1" dirty="0" err="1" smtClean="0">
                <a:latin typeface="Helvetica"/>
                <a:cs typeface="Helvetica"/>
              </a:rPr>
              <a:t>İçin</a:t>
            </a:r>
            <a:r>
              <a:rPr lang="en-US" b="1" dirty="0" smtClean="0">
                <a:latin typeface="Helvetica"/>
                <a:cs typeface="Helvetica"/>
              </a:rPr>
              <a:t> </a:t>
            </a:r>
            <a:r>
              <a:rPr lang="en-US" b="1" dirty="0" err="1" smtClean="0">
                <a:latin typeface="Helvetica"/>
                <a:cs typeface="Helvetica"/>
              </a:rPr>
              <a:t>Diyalog</a:t>
            </a:r>
            <a:r>
              <a:rPr lang="en-US" b="1" dirty="0" smtClean="0">
                <a:latin typeface="Helvetica"/>
                <a:cs typeface="Helvetica"/>
              </a:rPr>
              <a:t> </a:t>
            </a:r>
            <a:r>
              <a:rPr lang="en-US" b="1" dirty="0" err="1" smtClean="0">
                <a:latin typeface="Helvetica"/>
                <a:cs typeface="Helvetica"/>
              </a:rPr>
              <a:t>Derneği</a:t>
            </a:r>
            <a:r>
              <a:rPr lang="en-US" dirty="0" err="1" smtClean="0">
                <a:latin typeface="Helvetica"/>
                <a:cs typeface="Helvetica"/>
              </a:rPr>
              <a:t>’nin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bir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girişimi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olarak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ortaya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çıktı</a:t>
            </a:r>
            <a:r>
              <a:rPr lang="en-US" dirty="0" smtClean="0">
                <a:latin typeface="Helvetica"/>
                <a:cs typeface="Helvetica"/>
              </a:rPr>
              <a:t>.</a:t>
            </a:r>
          </a:p>
          <a:p>
            <a:r>
              <a:rPr lang="en-US" dirty="0" err="1" smtClean="0">
                <a:latin typeface="Helvetica"/>
                <a:cs typeface="Helvetica"/>
              </a:rPr>
              <a:t>Herhangi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bir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siyasi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parti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bağlantısı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yok</a:t>
            </a:r>
            <a:r>
              <a:rPr lang="en-US" dirty="0" smtClean="0">
                <a:latin typeface="Helvetica"/>
                <a:cs typeface="Helvetica"/>
              </a:rPr>
              <a:t>.</a:t>
            </a:r>
          </a:p>
          <a:p>
            <a:r>
              <a:rPr lang="en-US" dirty="0" err="1" smtClean="0">
                <a:latin typeface="Helvetica"/>
                <a:cs typeface="Helvetica"/>
              </a:rPr>
              <a:t>Kâr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amacı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gütmüyor</a:t>
            </a:r>
            <a:r>
              <a:rPr lang="en-US" dirty="0" smtClean="0">
                <a:latin typeface="Helvetica"/>
                <a:cs typeface="Helvetica"/>
              </a:rPr>
              <a:t>.</a:t>
            </a:r>
          </a:p>
          <a:p>
            <a:r>
              <a:rPr lang="en-US" dirty="0" err="1" smtClean="0">
                <a:latin typeface="Helvetica"/>
                <a:cs typeface="Helvetica"/>
              </a:rPr>
              <a:t>Seçmenlerin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daha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sağlıklı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ve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bilinçli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tercihler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yapmalarına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katkı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sunma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amacı</a:t>
            </a:r>
            <a:r>
              <a:rPr lang="en-US" dirty="0" smtClean="0">
                <a:latin typeface="Helvetica"/>
                <a:cs typeface="Helvetica"/>
              </a:rPr>
              <a:t> var.</a:t>
            </a:r>
            <a:endParaRPr lang="en-US" dirty="0">
              <a:latin typeface="Helvetica"/>
              <a:cs typeface="Helvetica"/>
            </a:endParaRPr>
          </a:p>
        </p:txBody>
      </p:sp>
      <p:pic>
        <p:nvPicPr>
          <p:cNvPr id="5" name="Picture 4" descr="7c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418" y="77988"/>
            <a:ext cx="2055164" cy="205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70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>
                <a:latin typeface="Helvetica"/>
                <a:cs typeface="Helvetica"/>
              </a:rPr>
              <a:t>Analizler</a:t>
            </a:r>
            <a:r>
              <a:rPr lang="en-US" sz="3200" dirty="0" smtClean="0">
                <a:latin typeface="Helvetica"/>
                <a:cs typeface="Helvetica"/>
              </a:rPr>
              <a:t> </a:t>
            </a:r>
            <a:r>
              <a:rPr lang="en-US" sz="3200" dirty="0" err="1" smtClean="0">
                <a:latin typeface="Helvetica"/>
                <a:cs typeface="Helvetica"/>
              </a:rPr>
              <a:t>Neye</a:t>
            </a:r>
            <a:r>
              <a:rPr lang="en-US" sz="3200" dirty="0" smtClean="0">
                <a:latin typeface="Helvetica"/>
                <a:cs typeface="Helvetica"/>
              </a:rPr>
              <a:t> </a:t>
            </a:r>
            <a:r>
              <a:rPr lang="en-US" sz="3200" dirty="0" err="1" smtClean="0">
                <a:latin typeface="Helvetica"/>
                <a:cs typeface="Helvetica"/>
              </a:rPr>
              <a:t>Göre</a:t>
            </a:r>
            <a:r>
              <a:rPr lang="en-US" sz="3200" dirty="0" smtClean="0">
                <a:latin typeface="Helvetica"/>
                <a:cs typeface="Helvetica"/>
              </a:rPr>
              <a:t> </a:t>
            </a:r>
            <a:r>
              <a:rPr lang="en-US" sz="3200" dirty="0" err="1" smtClean="0">
                <a:latin typeface="Helvetica"/>
                <a:cs typeface="Helvetica"/>
              </a:rPr>
              <a:t>Seçiliyor</a:t>
            </a:r>
            <a:r>
              <a:rPr lang="en-US" sz="3200" dirty="0">
                <a:latin typeface="Helvetica"/>
                <a:cs typeface="Helvetica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>
                <a:latin typeface="Helvetica"/>
                <a:cs typeface="Helvetica"/>
              </a:rPr>
              <a:t>Analiz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edilecek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>
                <a:latin typeface="Helvetica"/>
                <a:cs typeface="Helvetica"/>
              </a:rPr>
              <a:t>i</a:t>
            </a:r>
            <a:r>
              <a:rPr lang="en-US" dirty="0" err="1" smtClean="0">
                <a:latin typeface="Helvetica"/>
                <a:cs typeface="Helvetica"/>
              </a:rPr>
              <a:t>ddia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doğrulanabilir</a:t>
            </a:r>
            <a:r>
              <a:rPr lang="en-US" dirty="0" smtClean="0">
                <a:latin typeface="Helvetica"/>
                <a:cs typeface="Helvetica"/>
              </a:rPr>
              <a:t>/</a:t>
            </a:r>
            <a:r>
              <a:rPr lang="en-US" dirty="0" err="1" smtClean="0">
                <a:latin typeface="Helvetica"/>
                <a:cs typeface="Helvetica"/>
              </a:rPr>
              <a:t>yanlışlanabilir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olmalı</a:t>
            </a:r>
            <a:r>
              <a:rPr lang="en-US" dirty="0" smtClean="0">
                <a:latin typeface="Helvetica"/>
                <a:cs typeface="Helvetica"/>
              </a:rPr>
              <a:t>!</a:t>
            </a:r>
          </a:p>
          <a:p>
            <a:r>
              <a:rPr lang="en-US" dirty="0" err="1" smtClean="0">
                <a:latin typeface="Helvetica"/>
                <a:cs typeface="Helvetica"/>
              </a:rPr>
              <a:t>Söz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konusu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iddia</a:t>
            </a:r>
            <a:r>
              <a:rPr lang="en-US" dirty="0" smtClean="0">
                <a:latin typeface="Helvetica"/>
                <a:cs typeface="Helvetica"/>
              </a:rPr>
              <a:t> ‘</a:t>
            </a:r>
            <a:r>
              <a:rPr lang="en-US" dirty="0" err="1" smtClean="0">
                <a:latin typeface="Helvetica"/>
                <a:cs typeface="Helvetica"/>
              </a:rPr>
              <a:t>görece</a:t>
            </a:r>
            <a:r>
              <a:rPr lang="en-US" dirty="0" smtClean="0">
                <a:latin typeface="Helvetica"/>
                <a:cs typeface="Helvetica"/>
              </a:rPr>
              <a:t>’ </a:t>
            </a:r>
            <a:r>
              <a:rPr lang="en-US" dirty="0" err="1" smtClean="0">
                <a:latin typeface="Helvetica"/>
                <a:cs typeface="Helvetica"/>
              </a:rPr>
              <a:t>tartışmalı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ve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önemli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bir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konuda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olmalı</a:t>
            </a:r>
            <a:r>
              <a:rPr lang="en-US" dirty="0" smtClean="0">
                <a:latin typeface="Helvetica"/>
                <a:cs typeface="Helvetica"/>
              </a:rPr>
              <a:t>.</a:t>
            </a:r>
          </a:p>
          <a:p>
            <a:r>
              <a:rPr lang="en-US" dirty="0" err="1" smtClean="0">
                <a:latin typeface="Helvetica"/>
                <a:cs typeface="Helvetica"/>
              </a:rPr>
              <a:t>Günlük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olarak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çeşitli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haber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ajansları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ve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bültenlerden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haber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taraması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yapılıyor</a:t>
            </a:r>
            <a:r>
              <a:rPr lang="en-US" dirty="0" smtClean="0">
                <a:latin typeface="Helvetica"/>
                <a:cs typeface="Helvetica"/>
              </a:rPr>
              <a:t>.</a:t>
            </a:r>
            <a:endParaRPr lang="en-US" dirty="0">
              <a:latin typeface="Helvetica"/>
              <a:cs typeface="Helvetica"/>
            </a:endParaRPr>
          </a:p>
        </p:txBody>
      </p:sp>
      <p:pic>
        <p:nvPicPr>
          <p:cNvPr id="5" name="Picture 4" descr="7c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418" y="77988"/>
            <a:ext cx="2055164" cy="205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297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Helvetica"/>
                <a:cs typeface="Helvetica"/>
              </a:rPr>
              <a:t>Değerlendirme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Kriterleri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>
                <a:latin typeface="Helvetica"/>
                <a:cs typeface="Helvetica"/>
              </a:rPr>
              <a:t>İddiada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gösterilen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nitel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ve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nicel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verilerin</a:t>
            </a:r>
            <a:r>
              <a:rPr lang="en-US" dirty="0" smtClean="0">
                <a:latin typeface="Helvetica"/>
                <a:cs typeface="Helvetica"/>
              </a:rPr>
              <a:t>, </a:t>
            </a:r>
            <a:r>
              <a:rPr lang="en-US" dirty="0" err="1" smtClean="0">
                <a:latin typeface="Helvetica"/>
                <a:cs typeface="Helvetica"/>
              </a:rPr>
              <a:t>kamuya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açık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kaynaklardaki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veriler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ile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uyumu</a:t>
            </a:r>
            <a:r>
              <a:rPr lang="en-US" dirty="0" smtClean="0">
                <a:latin typeface="Helvetica"/>
                <a:cs typeface="Helvetica"/>
              </a:rPr>
              <a:t>.</a:t>
            </a:r>
          </a:p>
          <a:p>
            <a:r>
              <a:rPr lang="en-US" dirty="0" err="1" smtClean="0">
                <a:latin typeface="Helvetica"/>
                <a:cs typeface="Helvetica"/>
              </a:rPr>
              <a:t>Nitel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ve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nicel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verilerin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kaynaklarının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güvenilirliği</a:t>
            </a:r>
            <a:r>
              <a:rPr lang="en-US" dirty="0" smtClean="0">
                <a:latin typeface="Helvetica"/>
                <a:cs typeface="Helvetica"/>
              </a:rPr>
              <a:t>/</a:t>
            </a:r>
            <a:r>
              <a:rPr lang="en-US" dirty="0" err="1" smtClean="0">
                <a:latin typeface="Helvetica"/>
                <a:cs typeface="Helvetica"/>
              </a:rPr>
              <a:t>kalitesi</a:t>
            </a:r>
            <a:r>
              <a:rPr lang="en-US" dirty="0" smtClean="0">
                <a:latin typeface="Helvetica"/>
                <a:cs typeface="Helvetica"/>
              </a:rPr>
              <a:t>.</a:t>
            </a:r>
          </a:p>
          <a:p>
            <a:r>
              <a:rPr lang="en-US" dirty="0" err="1" smtClean="0">
                <a:latin typeface="Helvetica"/>
                <a:cs typeface="Helvetica"/>
              </a:rPr>
              <a:t>İddianın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söylenme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amacı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ve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bağlamının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uyumu</a:t>
            </a:r>
            <a:r>
              <a:rPr lang="en-US" dirty="0" smtClean="0">
                <a:latin typeface="Helvetica"/>
                <a:cs typeface="Helvetica"/>
              </a:rPr>
              <a:t>.</a:t>
            </a:r>
          </a:p>
          <a:p>
            <a:endParaRPr lang="en-US" dirty="0">
              <a:latin typeface="Helvetica"/>
              <a:cs typeface="Helvetica"/>
            </a:endParaRPr>
          </a:p>
        </p:txBody>
      </p:sp>
      <p:pic>
        <p:nvPicPr>
          <p:cNvPr id="5" name="Picture 4" descr="kadranlar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147" y="4977046"/>
            <a:ext cx="2516856" cy="1042398"/>
          </a:xfrm>
          <a:prstGeom prst="rect">
            <a:avLst/>
          </a:prstGeom>
        </p:spPr>
      </p:pic>
      <p:pic>
        <p:nvPicPr>
          <p:cNvPr id="6" name="Picture 5" descr="7c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418" y="77988"/>
            <a:ext cx="2055164" cy="205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396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Helvetica"/>
                <a:cs typeface="Helvetica"/>
              </a:rPr>
              <a:t>Doğruluk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Payı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Verileri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>
                <a:latin typeface="Helvetica"/>
                <a:cs typeface="Helvetica"/>
              </a:rPr>
              <a:t>Bugüne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kadar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b="1" dirty="0" smtClean="0">
                <a:latin typeface="Helvetica"/>
                <a:cs typeface="Helvetica"/>
              </a:rPr>
              <a:t>343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analiz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yapıldı</a:t>
            </a:r>
            <a:r>
              <a:rPr lang="en-US" dirty="0" smtClean="0">
                <a:latin typeface="Helvetica"/>
                <a:cs typeface="Helvetica"/>
              </a:rPr>
              <a:t>.</a:t>
            </a:r>
          </a:p>
          <a:p>
            <a:r>
              <a:rPr lang="en-US" dirty="0" smtClean="0">
                <a:latin typeface="Helvetica"/>
                <a:cs typeface="Helvetica"/>
              </a:rPr>
              <a:t>En </a:t>
            </a:r>
            <a:r>
              <a:rPr lang="en-US" dirty="0" err="1" smtClean="0">
                <a:latin typeface="Helvetica"/>
                <a:cs typeface="Helvetica"/>
              </a:rPr>
              <a:t>çok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analiz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edilen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iddia</a:t>
            </a:r>
            <a:r>
              <a:rPr lang="en-US" dirty="0" smtClean="0">
                <a:latin typeface="Helvetica"/>
                <a:cs typeface="Helvetica"/>
              </a:rPr>
              <a:t>, </a:t>
            </a:r>
            <a:r>
              <a:rPr lang="en-US" b="1" dirty="0" err="1" smtClean="0">
                <a:latin typeface="Helvetica"/>
                <a:cs typeface="Helvetica"/>
              </a:rPr>
              <a:t>ekonomi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kategorisine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ait</a:t>
            </a:r>
            <a:r>
              <a:rPr lang="en-US" dirty="0" smtClean="0">
                <a:latin typeface="Helvetica"/>
                <a:cs typeface="Helvetica"/>
              </a:rPr>
              <a:t>.</a:t>
            </a:r>
          </a:p>
          <a:p>
            <a:r>
              <a:rPr lang="en-US" dirty="0" err="1" smtClean="0">
                <a:latin typeface="Helvetica"/>
                <a:cs typeface="Helvetica"/>
              </a:rPr>
              <a:t>Tüm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analizlerin</a:t>
            </a:r>
            <a:r>
              <a:rPr lang="en-US" dirty="0" smtClean="0">
                <a:latin typeface="Helvetica"/>
                <a:cs typeface="Helvetica"/>
              </a:rPr>
              <a:t> 10 </a:t>
            </a:r>
            <a:r>
              <a:rPr lang="en-US" dirty="0" err="1" smtClean="0">
                <a:latin typeface="Helvetica"/>
                <a:cs typeface="Helvetica"/>
              </a:rPr>
              <a:t>üzerinden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ortalama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puanı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b="1" dirty="0" smtClean="0">
                <a:latin typeface="Helvetica"/>
                <a:cs typeface="Helvetica"/>
              </a:rPr>
              <a:t>5,91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oldu</a:t>
            </a:r>
            <a:r>
              <a:rPr lang="en-US" dirty="0" smtClean="0">
                <a:latin typeface="Helvetica"/>
                <a:cs typeface="Helvetica"/>
              </a:rPr>
              <a:t>. Bu da </a:t>
            </a:r>
            <a:r>
              <a:rPr lang="en-US" dirty="0" err="1" smtClean="0">
                <a:latin typeface="Helvetica"/>
                <a:cs typeface="Helvetica"/>
              </a:rPr>
              <a:t>analiz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edilen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iddialarda</a:t>
            </a:r>
            <a:r>
              <a:rPr lang="en-US" dirty="0" smtClean="0">
                <a:latin typeface="Helvetica"/>
                <a:cs typeface="Helvetica"/>
              </a:rPr>
              <a:t> ‘</a:t>
            </a:r>
            <a:r>
              <a:rPr lang="en-US" dirty="0" err="1" smtClean="0">
                <a:latin typeface="Helvetica"/>
                <a:cs typeface="Helvetica"/>
              </a:rPr>
              <a:t>kısmen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doğruluk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payı</a:t>
            </a:r>
            <a:r>
              <a:rPr lang="en-US" dirty="0" smtClean="0">
                <a:latin typeface="Helvetica"/>
                <a:cs typeface="Helvetica"/>
              </a:rPr>
              <a:t>’ </a:t>
            </a:r>
            <a:r>
              <a:rPr lang="en-US" dirty="0" err="1" smtClean="0">
                <a:latin typeface="Helvetica"/>
                <a:cs typeface="Helvetica"/>
              </a:rPr>
              <a:t>olduğu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anlamına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geliyor</a:t>
            </a:r>
            <a:r>
              <a:rPr lang="en-US" dirty="0" smtClean="0">
                <a:latin typeface="Helvetica"/>
                <a:cs typeface="Helvetica"/>
              </a:rPr>
              <a:t>.</a:t>
            </a:r>
          </a:p>
          <a:p>
            <a:endParaRPr lang="en-US" dirty="0"/>
          </a:p>
        </p:txBody>
      </p:sp>
      <p:pic>
        <p:nvPicPr>
          <p:cNvPr id="4" name="Picture 3" descr="kadranlar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838" y="4957942"/>
            <a:ext cx="2476111" cy="1025523"/>
          </a:xfrm>
          <a:prstGeom prst="rect">
            <a:avLst/>
          </a:prstGeom>
        </p:spPr>
      </p:pic>
      <p:pic>
        <p:nvPicPr>
          <p:cNvPr id="6" name="Picture 5" descr="7c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418" y="77988"/>
            <a:ext cx="2055164" cy="205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248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cak infoGraph_KÜMALATİF kopya 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42" y="1579434"/>
            <a:ext cx="5817554" cy="4617754"/>
          </a:xfrm>
          <a:prstGeom prst="rect">
            <a:avLst/>
          </a:prstGeom>
        </p:spPr>
      </p:pic>
      <p:pic>
        <p:nvPicPr>
          <p:cNvPr id="4" name="Picture 3" descr="7c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418" y="77988"/>
            <a:ext cx="2055164" cy="205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277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Helvetica"/>
                <a:cs typeface="Helvetica"/>
              </a:rPr>
              <a:t>Doğruluk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Payı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Verileri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>
                <a:latin typeface="Helvetica"/>
                <a:cs typeface="Helvetica"/>
              </a:rPr>
              <a:t>Tüm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analizlerin</a:t>
            </a:r>
            <a:r>
              <a:rPr lang="en-US" dirty="0" smtClean="0">
                <a:latin typeface="Helvetica"/>
                <a:cs typeface="Helvetica"/>
              </a:rPr>
              <a:t> %44’ü </a:t>
            </a:r>
            <a:r>
              <a:rPr lang="en-US" b="1" dirty="0" smtClean="0">
                <a:latin typeface="Helvetica"/>
                <a:cs typeface="Helvetica"/>
              </a:rPr>
              <a:t>AK </a:t>
            </a:r>
            <a:r>
              <a:rPr lang="en-US" b="1" dirty="0" err="1" smtClean="0">
                <a:latin typeface="Helvetica"/>
                <a:cs typeface="Helvetica"/>
              </a:rPr>
              <a:t>Parti</a:t>
            </a:r>
            <a:r>
              <a:rPr lang="en-US" dirty="0" err="1" smtClean="0">
                <a:latin typeface="Helvetica"/>
                <a:cs typeface="Helvetica"/>
              </a:rPr>
              <a:t>’yi</a:t>
            </a:r>
            <a:r>
              <a:rPr lang="en-US" dirty="0" smtClean="0">
                <a:latin typeface="Helvetica"/>
                <a:cs typeface="Helvetica"/>
              </a:rPr>
              <a:t>, %28’i </a:t>
            </a:r>
            <a:r>
              <a:rPr lang="en-US" b="1" dirty="0" err="1" smtClean="0">
                <a:latin typeface="Helvetica"/>
                <a:cs typeface="Helvetica"/>
              </a:rPr>
              <a:t>CHP</a:t>
            </a:r>
            <a:r>
              <a:rPr lang="en-US" dirty="0" err="1" smtClean="0">
                <a:latin typeface="Helvetica"/>
                <a:cs typeface="Helvetica"/>
              </a:rPr>
              <a:t>’yi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ele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alıyor</a:t>
            </a:r>
            <a:r>
              <a:rPr lang="en-US" dirty="0" smtClean="0">
                <a:latin typeface="Helvetica"/>
                <a:cs typeface="Helvetica"/>
              </a:rPr>
              <a:t>.</a:t>
            </a:r>
          </a:p>
          <a:p>
            <a:r>
              <a:rPr lang="en-US" dirty="0" err="1" smtClean="0">
                <a:latin typeface="Helvetica"/>
                <a:cs typeface="Helvetica"/>
              </a:rPr>
              <a:t>Meclisteki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partiler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arasında</a:t>
            </a:r>
            <a:r>
              <a:rPr lang="en-US" dirty="0" smtClean="0">
                <a:latin typeface="Helvetica"/>
                <a:cs typeface="Helvetica"/>
              </a:rPr>
              <a:t> en </a:t>
            </a:r>
            <a:r>
              <a:rPr lang="en-US" dirty="0" err="1" smtClean="0">
                <a:latin typeface="Helvetica"/>
                <a:cs typeface="Helvetica"/>
              </a:rPr>
              <a:t>düşük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Doğruluk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Payı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ortalaması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b="1" dirty="0" smtClean="0">
                <a:latin typeface="Helvetica"/>
                <a:cs typeface="Helvetica"/>
              </a:rPr>
              <a:t>AK </a:t>
            </a:r>
            <a:r>
              <a:rPr lang="en-US" b="1" dirty="0" err="1" smtClean="0">
                <a:latin typeface="Helvetica"/>
                <a:cs typeface="Helvetica"/>
              </a:rPr>
              <a:t>Parti</a:t>
            </a:r>
            <a:r>
              <a:rPr lang="en-US" dirty="0" err="1" smtClean="0">
                <a:latin typeface="Helvetica"/>
                <a:cs typeface="Helvetica"/>
              </a:rPr>
              <a:t>’de</a:t>
            </a:r>
            <a:r>
              <a:rPr lang="en-US" dirty="0" smtClean="0">
                <a:latin typeface="Helvetica"/>
                <a:cs typeface="Helvetica"/>
              </a:rPr>
              <a:t>.</a:t>
            </a:r>
          </a:p>
          <a:p>
            <a:r>
              <a:rPr lang="en-US" dirty="0" err="1" smtClean="0">
                <a:latin typeface="Helvetica"/>
                <a:cs typeface="Helvetica"/>
              </a:rPr>
              <a:t>Doğruluk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Payı</a:t>
            </a:r>
            <a:r>
              <a:rPr lang="en-US" dirty="0" smtClean="0">
                <a:latin typeface="Helvetica"/>
                <a:cs typeface="Helvetica"/>
              </a:rPr>
              <a:t> en </a:t>
            </a:r>
            <a:r>
              <a:rPr lang="en-US" dirty="0" err="1" smtClean="0">
                <a:latin typeface="Helvetica"/>
                <a:cs typeface="Helvetica"/>
              </a:rPr>
              <a:t>yüksek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partiler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ise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b="1" dirty="0" smtClean="0">
                <a:latin typeface="Helvetica"/>
                <a:cs typeface="Helvetica"/>
              </a:rPr>
              <a:t>HDP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ve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b="1" dirty="0" smtClean="0">
                <a:latin typeface="Helvetica"/>
                <a:cs typeface="Helvetica"/>
              </a:rPr>
              <a:t>CHP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olarak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görülüyor</a:t>
            </a:r>
            <a:r>
              <a:rPr lang="en-US" dirty="0" smtClean="0">
                <a:latin typeface="Helvetica"/>
                <a:cs typeface="Helvetica"/>
              </a:rPr>
              <a:t>.</a:t>
            </a:r>
            <a:endParaRPr lang="en-US" dirty="0">
              <a:latin typeface="Helvetica"/>
              <a:cs typeface="Helvetica"/>
            </a:endParaRPr>
          </a:p>
        </p:txBody>
      </p:sp>
      <p:pic>
        <p:nvPicPr>
          <p:cNvPr id="5" name="Picture 4" descr="7c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418" y="77988"/>
            <a:ext cx="2055164" cy="205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165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cak infoGraph_KÜMALATİF kopy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17" y="2207855"/>
            <a:ext cx="7118604" cy="3738372"/>
          </a:xfrm>
          <a:prstGeom prst="rect">
            <a:avLst/>
          </a:prstGeom>
        </p:spPr>
      </p:pic>
      <p:pic>
        <p:nvPicPr>
          <p:cNvPr id="5" name="Picture 4" descr="7c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418" y="77988"/>
            <a:ext cx="2055164" cy="205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829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125</TotalTime>
  <Words>380</Words>
  <Application>Microsoft Macintosh PowerPoint</Application>
  <PresentationFormat>On-screen Show (4:3)</PresentationFormat>
  <Paragraphs>50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Plaza</vt:lpstr>
      <vt:lpstr>Daha Şeffaf Bir Siyaset İçin</vt:lpstr>
      <vt:lpstr>Doğruluk Payı</vt:lpstr>
      <vt:lpstr>Doğruluk Payı Kiminle İlişkili?</vt:lpstr>
      <vt:lpstr>Analizler Neye Göre Seçiliyor?</vt:lpstr>
      <vt:lpstr>Değerlendirme Kriterleri</vt:lpstr>
      <vt:lpstr>Doğruluk Payı Verileri</vt:lpstr>
      <vt:lpstr>PowerPoint Presentation</vt:lpstr>
      <vt:lpstr>Doğruluk Payı Verileri</vt:lpstr>
      <vt:lpstr>PowerPoint Presentation</vt:lpstr>
      <vt:lpstr>PowerPoint Presentation</vt:lpstr>
      <vt:lpstr>Kaynaklara Ulaşmak</vt:lpstr>
      <vt:lpstr>Doğruluk Payı ve Medya</vt:lpstr>
      <vt:lpstr>2015 Seçimleri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Daha Şeffaf Bir Siyaset İçin</dc:title>
  <dc:creator>Ortak Gelecek İçin Diyalog Derneği</dc:creator>
  <cp:lastModifiedBy>Ortak Gelecek İçin Diyalog Derneği</cp:lastModifiedBy>
  <cp:revision>10</cp:revision>
  <dcterms:created xsi:type="dcterms:W3CDTF">2015-02-25T09:04:49Z</dcterms:created>
  <dcterms:modified xsi:type="dcterms:W3CDTF">2015-02-25T11:16:25Z</dcterms:modified>
</cp:coreProperties>
</file>