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57" r:id="rId3"/>
    <p:sldId id="261" r:id="rId4"/>
    <p:sldId id="267" r:id="rId5"/>
    <p:sldId id="278" r:id="rId6"/>
    <p:sldId id="276" r:id="rId7"/>
    <p:sldId id="287" r:id="rId8"/>
    <p:sldId id="273" r:id="rId9"/>
    <p:sldId id="279" r:id="rId10"/>
    <p:sldId id="274" r:id="rId11"/>
    <p:sldId id="275" r:id="rId12"/>
    <p:sldId id="288" r:id="rId13"/>
    <p:sldId id="283" r:id="rId14"/>
    <p:sldId id="281" r:id="rId15"/>
    <p:sldId id="282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679BA-C1A3-2640-A490-63D9A7D18E01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B0633-6867-8142-8EC8-A27CCB8D6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7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0633-6867-8142-8EC8-A27CCB8D66C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0633-6867-8142-8EC8-A27CCB8D66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0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0633-6867-8142-8EC8-A27CCB8D66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0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aykonline.com/sources/2013/10/Failure-of-the-Anti-Narcotics-Program-in-2014-English.pdf" TargetMode="External"/><Relationship Id="rId13" Type="http://schemas.openxmlformats.org/officeDocument/2006/relationships/hyperlink" Target="http://infoamazonia.org/pt/blog/institute-of-brazilian-government-announces-deforestation-in-the-amazon-is-bigger-than-imagined/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://landquest.internewskenya.org/oil-and-water-european-donors-and-investors-interests-collide-in-turkana/" TargetMode="External"/><Relationship Id="rId12" Type="http://schemas.openxmlformats.org/officeDocument/2006/relationships/hyperlink" Target="http://www.alaraby.co.uk/economy/7526b7de-0295-4e3c-9fd2-e2f222010e9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paykonline.com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ebmail.internews-mail.org/owa/redir.aspx?C=ZhqTaeTgAEmN0IBWNMGKdns93mNwSNFIDvCETz3ulzXPMV-CUyiifHN6Y-GzCXjRGP9F1iRk3Tg.&amp;URL=http://www.internewskenya.org/summaries/internews528b3d3e5af69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oiKFdcSVP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constantara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dmedia.co.ke/health/changeforhealth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Ga8CEYVALo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3"/>
          <a:stretch/>
        </p:blipFill>
        <p:spPr>
          <a:xfrm>
            <a:off x="0" y="0"/>
            <a:ext cx="3608582" cy="4395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" b="26464"/>
          <a:stretch/>
        </p:blipFill>
        <p:spPr>
          <a:xfrm>
            <a:off x="2010355" y="1777181"/>
            <a:ext cx="7133645" cy="5080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746" y="3785836"/>
            <a:ext cx="6920299" cy="67555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effectLst/>
              </a:rPr>
              <a:t>Harnessing data </a:t>
            </a:r>
            <a:r>
              <a:rPr lang="en-GB" dirty="0" smtClean="0">
                <a:solidFill>
                  <a:schemeClr val="accent2"/>
                </a:solidFill>
                <a:effectLst/>
              </a:rPr>
              <a:t/>
            </a:r>
            <a:br>
              <a:rPr lang="en-GB" dirty="0" smtClean="0">
                <a:solidFill>
                  <a:schemeClr val="accent2"/>
                </a:solidFill>
                <a:effectLst/>
              </a:rPr>
            </a:br>
            <a:r>
              <a:rPr lang="en-GB" dirty="0" smtClean="0">
                <a:solidFill>
                  <a:schemeClr val="accent2"/>
                </a:solidFill>
                <a:effectLst/>
              </a:rPr>
              <a:t>for </a:t>
            </a:r>
            <a:r>
              <a:rPr lang="en-GB" dirty="0">
                <a:solidFill>
                  <a:schemeClr val="accent2"/>
                </a:solidFill>
                <a:effectLst/>
              </a:rPr>
              <a:t>storytelling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178" y="5127952"/>
            <a:ext cx="5485049" cy="231413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effectLst/>
              </a:rPr>
              <a:t>How </a:t>
            </a:r>
            <a:r>
              <a:rPr lang="en-GB" dirty="0" smtClean="0">
                <a:effectLst/>
              </a:rPr>
              <a:t>data </a:t>
            </a:r>
            <a:r>
              <a:rPr lang="en-GB" dirty="0">
                <a:effectLst/>
              </a:rPr>
              <a:t>journalism </a:t>
            </a:r>
            <a:r>
              <a:rPr lang="en-GB" dirty="0" smtClean="0">
                <a:effectLst/>
              </a:rPr>
              <a:t>transforms complex data into insight.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39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effectLst/>
              </a:rPr>
              <a:t>Impact &amp; policy change 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61554" y="1587026"/>
            <a:ext cx="7126845" cy="122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Took the health funding debate to the county level by providing access to data on health </a:t>
            </a:r>
            <a:r>
              <a:rPr lang="en-US" dirty="0" smtClean="0">
                <a:effectLst/>
              </a:rPr>
              <a:t>spending, leading to nationwide county budget portals.  </a:t>
            </a:r>
            <a:endParaRPr lang="en-US" dirty="0">
              <a:effectLst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96641" y="3113231"/>
            <a:ext cx="5516879" cy="222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Made the minister order an audit and the Labor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abinet Secretary reveal that Sh600 million were handed out to ghost recipients. Enlisted Safaricom, to help distribute the funding. </a:t>
            </a:r>
            <a:endParaRPr lang="en-US" dirty="0"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/>
          <a:stretch/>
        </p:blipFill>
        <p:spPr>
          <a:xfrm>
            <a:off x="0" y="1525178"/>
            <a:ext cx="1661553" cy="1900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95" y="2899871"/>
            <a:ext cx="2666605" cy="24272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b="56180"/>
          <a:stretch/>
        </p:blipFill>
        <p:spPr>
          <a:xfrm>
            <a:off x="-1" y="5327094"/>
            <a:ext cx="3647437" cy="1530906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383281" y="5378772"/>
            <a:ext cx="5547359" cy="1613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Set the news agenda. Main character got assistance and a relief fund for Turkana County was set up jointly with Red Cross and food security plan advanced.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44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46" y="2921375"/>
            <a:ext cx="2476218" cy="225392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43219" y="1445592"/>
            <a:ext cx="8899181" cy="271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Journalists who have </a:t>
            </a:r>
            <a:r>
              <a:rPr lang="en-US" dirty="0" smtClean="0">
                <a:effectLst/>
              </a:rPr>
              <a:t>participated in data workshops have investigate </a:t>
            </a:r>
            <a:r>
              <a:rPr lang="en-US" dirty="0" smtClean="0">
                <a:effectLst/>
              </a:rPr>
              <a:t>the financial impact of military incursions, tracked the impact of elections on illegal arms smuggling and uncovered the reasons behind environmental degradation in fragile ecosystems.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GB" dirty="0" smtClean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effectLst/>
              </a:rPr>
              <a:t>Inspiring </a:t>
            </a:r>
            <a:r>
              <a:rPr lang="en-GB" dirty="0" smtClean="0">
                <a:effectLst/>
              </a:rPr>
              <a:t>storytelling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7"/>
          <a:stretch/>
        </p:blipFill>
        <p:spPr>
          <a:xfrm>
            <a:off x="3398915" y="5589543"/>
            <a:ext cx="4454765" cy="1268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6"/>
          <a:stretch/>
        </p:blipFill>
        <p:spPr>
          <a:xfrm>
            <a:off x="6788328" y="4244567"/>
            <a:ext cx="2407920" cy="246421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67973" y="5902960"/>
            <a:ext cx="2168107" cy="955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Oil and Water: Donor and Investor Interests Collide in Turkana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EL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63" y="3429415"/>
            <a:ext cx="2144802" cy="195226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934375" y="3754535"/>
            <a:ext cx="1721066" cy="1605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Failure of Anti-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Narcotis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 Program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GB" dirty="0" err="1" smtClean="0">
                <a:effectLst/>
              </a:rPr>
              <a:t>Payk</a:t>
            </a:r>
            <a:endParaRPr lang="en-GB" dirty="0" smtClean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193280" y="4663440"/>
            <a:ext cx="1737359" cy="181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None/>
            </a:pP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Economic losses as a result of the military campaign </a:t>
            </a:r>
            <a:r>
              <a:rPr lang="en-US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in </a:t>
            </a: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Hebron</a:t>
            </a:r>
            <a:r>
              <a:rPr lang="en-US" sz="2600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10"/>
              </a:rPr>
              <a:t>.</a:t>
            </a:r>
            <a:r>
              <a:rPr lang="en-US" sz="2600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Alqud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7"/>
          <a:stretch/>
        </p:blipFill>
        <p:spPr>
          <a:xfrm>
            <a:off x="-416794" y="5639571"/>
            <a:ext cx="4454765" cy="1268457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52264" y="5952988"/>
            <a:ext cx="2168107" cy="924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Gun prices spike ahead of Afghan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elections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Payk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08" y="3655971"/>
            <a:ext cx="2144802" cy="1952263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43219" y="3829462"/>
            <a:ext cx="1721066" cy="1605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Israeli army incursions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threatens sales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markets in the West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Bank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>
                <a:effectLst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Aljadid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435875" y="3246120"/>
            <a:ext cx="1737359" cy="181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00"/>
              </a:spcBef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Deforestation in the Amazon is larger than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estimated</a:t>
            </a:r>
            <a:r>
              <a:rPr lang="en-US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10"/>
              </a:rPr>
              <a:t>.</a:t>
            </a:r>
            <a:r>
              <a:rPr lang="en-US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GB" sz="2100" dirty="0" err="1" smtClean="0">
                <a:effectLst/>
              </a:rPr>
              <a:t>InfoAmazonia</a:t>
            </a:r>
            <a:endParaRPr lang="en-GB" sz="21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71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" y="3140521"/>
            <a:ext cx="2075830" cy="18894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1763" y="1270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>
                <a:effectLst/>
              </a:rPr>
              <a:t>Data Journalism Tools</a:t>
            </a:r>
            <a:endParaRPr 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583" y="4033520"/>
            <a:ext cx="3172777" cy="30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4" name="Picture 13" descr="OctRed.png"/>
          <p:cNvPicPr>
            <a:picLocks noChangeAspect="1"/>
          </p:cNvPicPr>
          <p:nvPr/>
        </p:nvPicPr>
        <p:blipFill rotWithShape="1">
          <a:blip r:embed="rId4" cstate="email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9" r="1"/>
          <a:stretch/>
        </p:blipFill>
        <p:spPr>
          <a:xfrm>
            <a:off x="497840" y="1393172"/>
            <a:ext cx="1860356" cy="1516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b="48529"/>
          <a:stretch/>
        </p:blipFill>
        <p:spPr>
          <a:xfrm>
            <a:off x="-1" y="5405823"/>
            <a:ext cx="2541245" cy="145217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23259" y="1862834"/>
            <a:ext cx="1809517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Analysis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17867" y="3802313"/>
            <a:ext cx="2165901" cy="99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Coordination</a:t>
            </a:r>
            <a:endParaRPr lang="en-US" dirty="0" smtClean="0">
              <a:effectLst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432745" y="1456048"/>
            <a:ext cx="6274841" cy="1541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effectLst/>
              </a:rPr>
              <a:t>-Excel, SPSS, Investigative Dashboard and a lot of help from data scientists in the open data community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FontTx/>
              <a:buNone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09449" y="3271857"/>
            <a:ext cx="3972560" cy="1710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dirty="0" smtClean="0">
                <a:effectLst/>
              </a:rPr>
              <a:t>Google Masterfile to track: assignments, </a:t>
            </a:r>
            <a:r>
              <a:rPr lang="en-US" dirty="0" smtClean="0">
                <a:effectLst/>
              </a:rPr>
              <a:t>sources, data, interviews, multimedia production.</a:t>
            </a: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444" b="14088"/>
          <a:stretch/>
        </p:blipFill>
        <p:spPr>
          <a:xfrm>
            <a:off x="6024879" y="3140276"/>
            <a:ext cx="3116579" cy="3717724"/>
          </a:xfrm>
          <a:prstGeom prst="rect">
            <a:avLst/>
          </a:prstGeom>
        </p:spPr>
      </p:pic>
      <p:pic>
        <p:nvPicPr>
          <p:cNvPr id="6" name="Picture 5" descr="teaching.png"/>
          <p:cNvPicPr>
            <a:picLocks noChangeAspect="1"/>
          </p:cNvPicPr>
          <p:nvPr/>
        </p:nvPicPr>
        <p:blipFill>
          <a:blip r:embed="rId7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95" y="3947160"/>
            <a:ext cx="2150563" cy="234696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-62903" y="6004855"/>
            <a:ext cx="2165901" cy="99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Storytelling</a:t>
            </a:r>
            <a:endParaRPr lang="en-US" dirty="0" smtClean="0">
              <a:effectLst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432746" y="5463328"/>
            <a:ext cx="3972560" cy="2206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Char char="-"/>
            </a:pPr>
            <a:r>
              <a:rPr lang="en-GB" dirty="0" smtClean="0">
                <a:effectLst/>
              </a:rPr>
              <a:t> </a:t>
            </a:r>
            <a:r>
              <a:rPr lang="en-US" dirty="0" smtClean="0">
                <a:effectLst/>
              </a:rPr>
              <a:t>Google Fusion tables, Adobe Illustrator, Adobe After Effects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11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" y="3140521"/>
            <a:ext cx="2075830" cy="18894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1763" y="1270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smtClean="0">
                <a:effectLst/>
              </a:rPr>
              <a:t>Investigative Data Journalism</a:t>
            </a:r>
            <a:endParaRPr 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583" y="4033520"/>
            <a:ext cx="3172777" cy="30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4" name="Picture 13" descr="OctRed.png"/>
          <p:cNvPicPr>
            <a:picLocks noChangeAspect="1"/>
          </p:cNvPicPr>
          <p:nvPr/>
        </p:nvPicPr>
        <p:blipFill rotWithShape="1">
          <a:blip r:embed="rId4" cstate="email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9" r="1"/>
          <a:stretch/>
        </p:blipFill>
        <p:spPr>
          <a:xfrm>
            <a:off x="497840" y="1393172"/>
            <a:ext cx="1860356" cy="1516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b="48529"/>
          <a:stretch/>
        </p:blipFill>
        <p:spPr>
          <a:xfrm>
            <a:off x="-1" y="5405823"/>
            <a:ext cx="2541245" cy="145217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23229" y="1709069"/>
            <a:ext cx="1809517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Corporate ownership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17867" y="3603948"/>
            <a:ext cx="2165901" cy="99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Where does my money go?</a:t>
            </a:r>
            <a:endParaRPr lang="en-US" dirty="0" smtClean="0">
              <a:effectLst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432745" y="1456048"/>
            <a:ext cx="6274841" cy="1541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effectLst/>
              </a:rPr>
              <a:t>-Efforts like Swiss Leaks, Global Leaks, Open Corporates, Investigative Dashboard and the SEC database makes it easier than effort to map power structures.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FontTx/>
              <a:buNone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09449" y="3271857"/>
            <a:ext cx="3972560" cy="1710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Char char="-"/>
            </a:pPr>
            <a:r>
              <a:rPr lang="en-GB" dirty="0" smtClean="0">
                <a:effectLst/>
              </a:rPr>
              <a:t> </a:t>
            </a:r>
            <a:r>
              <a:rPr lang="en-US" dirty="0" smtClean="0">
                <a:effectLst/>
              </a:rPr>
              <a:t>Scrutinizes public spending &amp; government efficiency through burn rates, MP expenses and contracting practices.</a:t>
            </a:r>
            <a:endParaRPr lang="en-US" dirty="0">
              <a:effectLst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444" b="14088"/>
          <a:stretch/>
        </p:blipFill>
        <p:spPr>
          <a:xfrm>
            <a:off x="6024879" y="3140276"/>
            <a:ext cx="3116579" cy="3717724"/>
          </a:xfrm>
          <a:prstGeom prst="rect">
            <a:avLst/>
          </a:prstGeom>
        </p:spPr>
      </p:pic>
      <p:pic>
        <p:nvPicPr>
          <p:cNvPr id="6" name="Picture 5" descr="teaching.png"/>
          <p:cNvPicPr>
            <a:picLocks noChangeAspect="1"/>
          </p:cNvPicPr>
          <p:nvPr/>
        </p:nvPicPr>
        <p:blipFill>
          <a:blip r:embed="rId7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95" y="3947160"/>
            <a:ext cx="2150563" cy="234696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-62903" y="5778552"/>
            <a:ext cx="2165901" cy="99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Gender Inequality</a:t>
            </a:r>
            <a:endParaRPr lang="en-US" dirty="0" smtClean="0">
              <a:effectLst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432746" y="5463328"/>
            <a:ext cx="3972560" cy="2206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Char char="-"/>
            </a:pPr>
            <a:r>
              <a:rPr lang="en-GB" dirty="0" smtClean="0">
                <a:effectLst/>
              </a:rPr>
              <a:t> </a:t>
            </a:r>
            <a:r>
              <a:rPr lang="en-US" dirty="0" smtClean="0">
                <a:effectLst/>
              </a:rPr>
              <a:t>C</a:t>
            </a:r>
            <a:r>
              <a:rPr lang="en-US" dirty="0" smtClean="0">
                <a:effectLst/>
              </a:rPr>
              <a:t>overage of gender issues that can explain and remedy the gender gap.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53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pic>
        <p:nvPicPr>
          <p:cNvPr id="4" name="Picture 10" descr="https://lh3.googleusercontent.com/hbOiIK0Z97YsnmddmraB2zZud2VGeQz5KQkKUzzIhO-e6QfqQn7DxFSWX1r3qu-oiCVKcUZ5EyOD8kKbbmf5GlU9Yt9hujGfjZefFqYQ_Ndhbc0DEbS_mGrdh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044700"/>
            <a:ext cx="3237460" cy="1148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lh5.googleusercontent.com/PdlE680yPjgwy-Waa0eX8PaEZmMsxnhJdaTAgtBkzu5woNlWbyTFLmW9cW0BLY6ohj4fXtTT9_uO5dyfvb0En54QJL8rdtyDhGTZ9tY4CCHrTjEJr9taC_AyB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211955"/>
            <a:ext cx="228600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6.googleusercontent.com/L4k0OTUySYLUWgUiamNlIY8repFVBkx3jNm_Sf7t4Joafip9fdUNHiMdZcv22MHPc2l3n457PhjC8SiS9MhZO8jxNe-W8mToDLZ8X-d-C24kY9dA2blUTS0FcQ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6" y="4541282"/>
            <a:ext cx="3657600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lh6.googleusercontent.com/055nm92Kr-sD97dgCDJAS39zzCnd-4-6-or5-SZZ_mDcB7t7VfvIva3BRuMbxoAjrnr1apl_lTXZ1HRX1CWQM5dJ5tNn7DJ4ofxC5O3DY9OrNjGRFSf2sndaJ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02" y="4255531"/>
            <a:ext cx="3324225" cy="1371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4" y="1664745"/>
            <a:ext cx="2447440" cy="942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30" y="3247737"/>
            <a:ext cx="2496998" cy="760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3" y="4730771"/>
            <a:ext cx="2325191" cy="1347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33" y="4703946"/>
            <a:ext cx="2479527" cy="1401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30" y="1664745"/>
            <a:ext cx="2414391" cy="1318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9" y="4730771"/>
            <a:ext cx="2488226" cy="1484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44" y="1696611"/>
            <a:ext cx="2506185" cy="881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33" y="3259483"/>
            <a:ext cx="2521772" cy="887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0" y="3247737"/>
            <a:ext cx="2830796" cy="8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27066"/>
            <a:ext cx="7581901" cy="1653988"/>
          </a:xfrm>
        </p:spPr>
        <p:txBody>
          <a:bodyPr/>
          <a:lstStyle/>
          <a:p>
            <a:r>
              <a:rPr lang="en-US" dirty="0" smtClean="0"/>
              <a:t>Contact</a:t>
            </a:r>
            <a:br>
              <a:rPr lang="en-US" dirty="0" smtClean="0"/>
            </a:br>
            <a:r>
              <a:rPr lang="en-US" dirty="0" smtClean="0"/>
              <a:t>Eva Constantaras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79462" y="3072572"/>
            <a:ext cx="7755875" cy="3471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effectLst/>
                <a:hlinkClick r:id="rId3"/>
              </a:rPr>
              <a:t>evaconstantaras@gmail.com</a:t>
            </a:r>
            <a:r>
              <a:rPr lang="en-US" sz="4400" dirty="0" smtClean="0">
                <a:effectLst/>
              </a:rPr>
              <a:t> </a:t>
            </a:r>
            <a:endParaRPr lang="en-US" sz="440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4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 smtClean="0">
                <a:effectLst/>
              </a:rPr>
              <a:t>@</a:t>
            </a:r>
            <a:r>
              <a:rPr lang="en-US" sz="4400" dirty="0" err="1" smtClean="0">
                <a:effectLst/>
              </a:rPr>
              <a:t>evaconstantaras</a:t>
            </a:r>
            <a:endParaRPr 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53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92" y="2086179"/>
            <a:ext cx="4365425" cy="3973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FFFF"/>
                </a:solidFill>
                <a:effectLst/>
              </a:rPr>
              <a:t>Why now?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462" y="3140066"/>
            <a:ext cx="3273529" cy="23325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igital </a:t>
            </a:r>
            <a:r>
              <a:rPr lang="en-US" dirty="0">
                <a:effectLst/>
              </a:rPr>
              <a:t>and data tools </a:t>
            </a:r>
            <a:r>
              <a:rPr lang="en-US" dirty="0" smtClean="0">
                <a:effectLst/>
              </a:rPr>
              <a:t>have become free and accessible to the changing media industry.</a:t>
            </a:r>
            <a:endParaRPr lang="en-US" dirty="0">
              <a:effectLst/>
            </a:endParaRPr>
          </a:p>
        </p:txBody>
      </p:sp>
      <p:pic>
        <p:nvPicPr>
          <p:cNvPr id="4" name="Picture 3" descr="OctRed.png"/>
          <p:cNvPicPr>
            <a:picLocks noChangeAspect="1"/>
          </p:cNvPicPr>
          <p:nvPr/>
        </p:nvPicPr>
        <p:blipFill>
          <a:blip r:embed="rId4" cstate="email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8" y="1987096"/>
            <a:ext cx="2026497" cy="184457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46625" y="2495428"/>
            <a:ext cx="2878335" cy="164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dirty="0" smtClean="0">
                <a:effectLst/>
              </a:rPr>
              <a:t>Open data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ulture.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5" b="23838"/>
          <a:stretch/>
        </p:blipFill>
        <p:spPr>
          <a:xfrm>
            <a:off x="-1" y="3831675"/>
            <a:ext cx="2962174" cy="302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42" y="4805684"/>
            <a:ext cx="2026497" cy="1844577"/>
          </a:xfrm>
          <a:prstGeom prst="rect">
            <a:avLst/>
          </a:prstGeom>
        </p:spPr>
      </p:pic>
      <p:pic>
        <p:nvPicPr>
          <p:cNvPr id="11" name="Picture 10" descr="laptopred.png"/>
          <p:cNvPicPr>
            <a:picLocks noChangeAspect="1"/>
          </p:cNvPicPr>
          <p:nvPr/>
        </p:nvPicPr>
        <p:blipFill>
          <a:blip r:embed="rId8" cstate="email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48" y="5228621"/>
            <a:ext cx="1260931" cy="831097"/>
          </a:xfrm>
          <a:prstGeom prst="rect">
            <a:avLst/>
          </a:prstGeom>
        </p:spPr>
      </p:pic>
      <p:pic>
        <p:nvPicPr>
          <p:cNvPr id="12" name="Picture 11" descr="scienceWhite.png"/>
          <p:cNvPicPr>
            <a:picLocks noChangeAspect="1"/>
          </p:cNvPicPr>
          <p:nvPr/>
        </p:nvPicPr>
        <p:blipFill rotWithShape="1">
          <a:blip r:embed="rId9" cstate="email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8"/>
          <a:stretch/>
        </p:blipFill>
        <p:spPr>
          <a:xfrm flipH="1">
            <a:off x="-1" y="4229362"/>
            <a:ext cx="2341017" cy="2628638"/>
          </a:xfrm>
          <a:prstGeom prst="rect">
            <a:avLst/>
          </a:prstGeom>
        </p:spPr>
      </p:pic>
      <p:pic>
        <p:nvPicPr>
          <p:cNvPr id="13" name="Picture 12" descr="OctRed.png"/>
          <p:cNvPicPr>
            <a:picLocks noChangeAspect="1"/>
          </p:cNvPicPr>
          <p:nvPr/>
        </p:nvPicPr>
        <p:blipFill>
          <a:blip r:embed="rId4" cstate="email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6" y="1817916"/>
            <a:ext cx="2026497" cy="1844579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523917" y="2424978"/>
            <a:ext cx="2878335" cy="164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dirty="0" smtClean="0">
                <a:effectLst/>
              </a:rPr>
              <a:t>Data literacy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dirty="0" smtClean="0">
                <a:effectLst/>
              </a:rPr>
              <a:t>demand. </a:t>
            </a:r>
          </a:p>
        </p:txBody>
      </p:sp>
    </p:spTree>
    <p:extLst>
      <p:ext uri="{BB962C8B-B14F-4D97-AF65-F5344CB8AC3E}">
        <p14:creationId xmlns:p14="http://schemas.microsoft.com/office/powerpoint/2010/main" val="20274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02" y="2717366"/>
            <a:ext cx="2408464" cy="2192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b="38757"/>
          <a:stretch/>
        </p:blipFill>
        <p:spPr>
          <a:xfrm>
            <a:off x="0" y="3586480"/>
            <a:ext cx="4506388" cy="32716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45920"/>
            <a:ext cx="7488640" cy="126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“ Data journalism is the art and practice of finding stories in data</a:t>
            </a:r>
            <a:r>
              <a:rPr lang="en-US" dirty="0" smtClean="0">
                <a:effectLst/>
              </a:rPr>
              <a:t>…and </a:t>
            </a:r>
            <a:r>
              <a:rPr lang="en-US" dirty="0">
                <a:effectLst/>
              </a:rPr>
              <a:t>then retelling them</a:t>
            </a:r>
            <a:r>
              <a:rPr lang="en-US" dirty="0" smtClean="0">
                <a:effectLst/>
              </a:rPr>
              <a:t>.”                                                             					–School of Data</a:t>
            </a:r>
            <a:endParaRPr lang="en-US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94003" y="2953299"/>
            <a:ext cx="1809517" cy="180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effectLst/>
              </a:rPr>
              <a:t>Data journalism cuts across sectors.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1763" y="1270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Why it matters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OctR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3127390"/>
            <a:ext cx="3998171" cy="363925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8583" y="4033520"/>
            <a:ext cx="3741737" cy="30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It analyses complex dynamics that cause political 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and development initiatives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to succeed or fail, people to become sick or well and inequality to grow or shrink.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76487" y="3718647"/>
            <a:ext cx="3172777" cy="30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dirty="0">
                <a:effectLst/>
              </a:rPr>
              <a:t>It transforms journalism into </a:t>
            </a:r>
            <a:endParaRPr lang="en-GB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effectLst/>
              </a:rPr>
              <a:t>a </a:t>
            </a:r>
            <a:r>
              <a:rPr lang="en-GB" dirty="0">
                <a:effectLst/>
              </a:rPr>
              <a:t>powerful tool </a:t>
            </a:r>
            <a:endParaRPr lang="en-GB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effectLst/>
              </a:rPr>
              <a:t>for </a:t>
            </a:r>
            <a:r>
              <a:rPr lang="en-GB" dirty="0">
                <a:effectLst/>
              </a:rPr>
              <a:t>accountability </a:t>
            </a:r>
            <a:endParaRPr lang="en-GB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effectLst/>
              </a:rPr>
              <a:t>and </a:t>
            </a:r>
            <a:r>
              <a:rPr lang="en-GB" dirty="0">
                <a:effectLst/>
              </a:rPr>
              <a:t>constructive engagement.</a:t>
            </a:r>
            <a:endParaRPr lang="en-US" dirty="0">
              <a:effectLst/>
            </a:endParaRPr>
          </a:p>
        </p:txBody>
      </p:sp>
      <p:pic>
        <p:nvPicPr>
          <p:cNvPr id="14" name="Picture 13" descr="scienceWhite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3"/>
          <a:stretch/>
        </p:blipFill>
        <p:spPr>
          <a:xfrm rot="10800000">
            <a:off x="3794435" y="5506719"/>
            <a:ext cx="2428562" cy="13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46"/>
          <a:stretch/>
        </p:blipFill>
        <p:spPr>
          <a:xfrm>
            <a:off x="2489200" y="1570709"/>
            <a:ext cx="2207695" cy="17651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83" y="2139942"/>
            <a:ext cx="4563377" cy="18062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brings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together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data collected by media,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civil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society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organisations,    government bodies and academics.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93481" y="2138853"/>
            <a:ext cx="1809517" cy="180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effectLst/>
              </a:rPr>
              <a:t>Data</a:t>
            </a:r>
            <a:r>
              <a:rPr lang="en-US" dirty="0" smtClean="0">
                <a:effectLst/>
              </a:rPr>
              <a:t> 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1763" y="1270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effectLst/>
              </a:rPr>
              <a:t>The </a:t>
            </a:r>
            <a:r>
              <a:rPr lang="en-GB" dirty="0" smtClean="0">
                <a:effectLst/>
              </a:rPr>
              <a:t>approach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583" y="4033520"/>
            <a:ext cx="3172777" cy="30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51656"/>
            <a:ext cx="1767840" cy="160914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352800" y="5054666"/>
            <a:ext cx="1809517" cy="76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  <a:effectLst/>
              </a:rPr>
              <a:t>Demand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20640" y="5054667"/>
            <a:ext cx="4216400" cy="122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Char char="-"/>
            </a:pPr>
            <a:r>
              <a:rPr lang="en-GB" dirty="0" smtClean="0">
                <a:effectLst/>
              </a:rPr>
              <a:t> focus on key development challenges that society wants to solve.</a:t>
            </a:r>
            <a:endParaRPr lang="en-US" dirty="0">
              <a:effectLst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/>
          <a:stretch/>
        </p:blipFill>
        <p:spPr>
          <a:xfrm>
            <a:off x="0" y="2362373"/>
            <a:ext cx="3698240" cy="4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" y="2239871"/>
            <a:ext cx="9055865" cy="4583324"/>
          </a:xfr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992"/>
            <a:ext cx="9144000" cy="465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485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053"/>
            <a:ext cx="9144000" cy="43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801" y="202982"/>
            <a:ext cx="7585710" cy="672353"/>
          </a:xfrm>
        </p:spPr>
        <p:txBody>
          <a:bodyPr>
            <a:normAutofit/>
          </a:bodyPr>
          <a:lstStyle/>
          <a:p>
            <a:r>
              <a:rPr lang="en-US" dirty="0" smtClean="0"/>
              <a:t>Findings from the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443"/>
            <a:ext cx="9144000" cy="387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71" y="1120371"/>
            <a:ext cx="6507540" cy="366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96" y="4818255"/>
            <a:ext cx="6368490" cy="20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0801" y="282765"/>
            <a:ext cx="7585710" cy="672353"/>
          </a:xfrm>
        </p:spPr>
        <p:txBody>
          <a:bodyPr>
            <a:normAutofit/>
          </a:bodyPr>
          <a:lstStyle/>
          <a:p>
            <a:r>
              <a:rPr lang="en-US" dirty="0" smtClean="0"/>
              <a:t>Findings from Public Demand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8" y="1286519"/>
            <a:ext cx="3754350" cy="439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44" y="1286519"/>
            <a:ext cx="4950180" cy="2359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842" y="3871071"/>
            <a:ext cx="4810584" cy="16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" y="3516341"/>
            <a:ext cx="2075830" cy="18894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1763" y="127001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effectLst/>
              </a:rPr>
              <a:t>Our approach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583" y="4033520"/>
            <a:ext cx="3172777" cy="30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4" name="Picture 13" descr="OctRed.png"/>
          <p:cNvPicPr>
            <a:picLocks noChangeAspect="1"/>
          </p:cNvPicPr>
          <p:nvPr/>
        </p:nvPicPr>
        <p:blipFill rotWithShape="1">
          <a:blip r:embed="rId4" cstate="email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9" r="1"/>
          <a:stretch/>
        </p:blipFill>
        <p:spPr>
          <a:xfrm>
            <a:off x="497840" y="1624523"/>
            <a:ext cx="1860356" cy="1516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b="48529"/>
          <a:stretch/>
        </p:blipFill>
        <p:spPr>
          <a:xfrm>
            <a:off x="-1" y="5405823"/>
            <a:ext cx="2541245" cy="145217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23229" y="2106765"/>
            <a:ext cx="1809517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Design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201" y="4176825"/>
            <a:ext cx="2165901" cy="99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effectLst/>
              </a:rPr>
              <a:t>Dissemination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323668" y="1710318"/>
            <a:ext cx="4818810" cy="2351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effectLst/>
              </a:rPr>
              <a:t>-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Recognizes that learning data skills requires commitment through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open data communities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and cross-border projects.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FontTx/>
              <a:buNone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25040" y="4089400"/>
            <a:ext cx="3972560" cy="2804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Char char="-"/>
            </a:pPr>
            <a:r>
              <a:rPr lang="en-GB" dirty="0" smtClean="0">
                <a:effectLst/>
              </a:rPr>
              <a:t> </a:t>
            </a:r>
            <a:r>
              <a:rPr lang="en-US" dirty="0" smtClean="0">
                <a:effectLst/>
              </a:rPr>
              <a:t>distributes content through accessible narrative and visualizations through information channels known and trusted by the public</a:t>
            </a:r>
            <a:endParaRPr lang="en-US" dirty="0">
              <a:effectLst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444" b="14088"/>
          <a:stretch/>
        </p:blipFill>
        <p:spPr>
          <a:xfrm>
            <a:off x="6024879" y="3140276"/>
            <a:ext cx="3116579" cy="3717724"/>
          </a:xfrm>
          <a:prstGeom prst="rect">
            <a:avLst/>
          </a:prstGeom>
        </p:spPr>
      </p:pic>
      <p:pic>
        <p:nvPicPr>
          <p:cNvPr id="6" name="Picture 5" descr="teaching.png"/>
          <p:cNvPicPr>
            <a:picLocks noChangeAspect="1"/>
          </p:cNvPicPr>
          <p:nvPr/>
        </p:nvPicPr>
        <p:blipFill>
          <a:blip r:embed="rId7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95" y="3947160"/>
            <a:ext cx="2150563" cy="2346961"/>
          </a:xfrm>
          <a:prstGeom prst="rect">
            <a:avLst/>
          </a:prstGeom>
        </p:spPr>
      </p:pic>
      <p:pic>
        <p:nvPicPr>
          <p:cNvPr id="8" name="Picture 7" descr="Kenya.png"/>
          <p:cNvPicPr>
            <a:picLocks noChangeAspect="1"/>
          </p:cNvPicPr>
          <p:nvPr/>
        </p:nvPicPr>
        <p:blipFill rotWithShape="1">
          <a:blip r:embed="rId8" cstate="email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9"/>
          <a:stretch/>
        </p:blipFill>
        <p:spPr>
          <a:xfrm>
            <a:off x="-233020" y="5717625"/>
            <a:ext cx="2458060" cy="11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53" y="0"/>
            <a:ext cx="528429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2"/>
            <a:ext cx="9144000" cy="5930535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636"/>
            <a:ext cx="9144000" cy="5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1660</TotalTime>
  <Words>494</Words>
  <Application>Microsoft Office PowerPoint</Application>
  <PresentationFormat>On-screen Show (4:3)</PresentationFormat>
  <Paragraphs>67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Candara</vt:lpstr>
      <vt:lpstr>Orbit</vt:lpstr>
      <vt:lpstr>Harnessing data  for storytelling</vt:lpstr>
      <vt:lpstr>Why now? </vt:lpstr>
      <vt:lpstr>PowerPoint Presentation</vt:lpstr>
      <vt:lpstr>PowerPoint Presentation</vt:lpstr>
      <vt:lpstr>PowerPoint Presentation</vt:lpstr>
      <vt:lpstr>Findings from the data</vt:lpstr>
      <vt:lpstr>Findings from Public Demand</vt:lpstr>
      <vt:lpstr>PowerPoint Presentation</vt:lpstr>
      <vt:lpstr>PowerPoint Presentation</vt:lpstr>
      <vt:lpstr>Impact &amp; policy change </vt:lpstr>
      <vt:lpstr>Inspiring storytelling</vt:lpstr>
      <vt:lpstr>PowerPoint Presentation</vt:lpstr>
      <vt:lpstr>PowerPoint Presentation</vt:lpstr>
      <vt:lpstr>Partners</vt:lpstr>
      <vt:lpstr>Funders</vt:lpstr>
      <vt:lpstr>Contact Eva Constantaras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now?</dc:title>
  <dc:creator>Digital Centre</dc:creator>
  <cp:lastModifiedBy>Eva Constantaras</cp:lastModifiedBy>
  <cp:revision>100</cp:revision>
  <dcterms:created xsi:type="dcterms:W3CDTF">2014-05-20T12:36:37Z</dcterms:created>
  <dcterms:modified xsi:type="dcterms:W3CDTF">2015-02-24T18:34:16Z</dcterms:modified>
</cp:coreProperties>
</file>